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86" r:id="rId2"/>
    <p:sldId id="272" r:id="rId3"/>
    <p:sldId id="275" r:id="rId4"/>
    <p:sldId id="276" r:id="rId5"/>
    <p:sldId id="279" r:id="rId6"/>
    <p:sldId id="277" r:id="rId7"/>
    <p:sldId id="278" r:id="rId8"/>
    <p:sldId id="273" r:id="rId9"/>
    <p:sldId id="282" r:id="rId10"/>
    <p:sldId id="280" r:id="rId11"/>
    <p:sldId id="281" r:id="rId12"/>
    <p:sldId id="283" r:id="rId13"/>
    <p:sldId id="284" r:id="rId14"/>
    <p:sldId id="285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0000" autoAdjust="0"/>
  </p:normalViewPr>
  <p:slideViewPr>
    <p:cSldViewPr>
      <p:cViewPr varScale="1">
        <p:scale>
          <a:sx n="51" d="100"/>
          <a:sy n="51" d="100"/>
        </p:scale>
        <p:origin x="-191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6C271A-2BA0-41DC-9EFB-AFA728447A95}" type="datetimeFigureOut">
              <a:rPr lang="en-US" smtClean="0"/>
              <a:pPr/>
              <a:t>10/6/2011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939C59-5EDF-435A-A3C1-F84F5464B56F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939C59-5EDF-435A-A3C1-F84F5464B56F}" type="slidenum">
              <a:rPr lang="en-GB" smtClean="0"/>
              <a:pPr/>
              <a:t>1</a:t>
            </a:fld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939C59-5EDF-435A-A3C1-F84F5464B56F}" type="slidenum">
              <a:rPr lang="en-GB" smtClean="0"/>
              <a:pPr/>
              <a:t>10</a:t>
            </a:fld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939C59-5EDF-435A-A3C1-F84F5464B56F}" type="slidenum">
              <a:rPr lang="en-GB" smtClean="0"/>
              <a:pPr/>
              <a:t>11</a:t>
            </a:fld>
            <a:endParaRPr lang="en-GB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939C59-5EDF-435A-A3C1-F84F5464B56F}" type="slidenum">
              <a:rPr lang="en-GB" smtClean="0"/>
              <a:pPr/>
              <a:t>12</a:t>
            </a:fld>
            <a:endParaRPr lang="en-GB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939C59-5EDF-435A-A3C1-F84F5464B56F}" type="slidenum">
              <a:rPr lang="en-GB" smtClean="0"/>
              <a:pPr/>
              <a:t>13</a:t>
            </a:fld>
            <a:endParaRPr lang="en-GB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939C59-5EDF-435A-A3C1-F84F5464B56F}" type="slidenum">
              <a:rPr lang="en-GB" smtClean="0"/>
              <a:pPr/>
              <a:t>14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939C59-5EDF-435A-A3C1-F84F5464B56F}" type="slidenum">
              <a:rPr lang="en-GB" smtClean="0"/>
              <a:pPr/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939C59-5EDF-435A-A3C1-F84F5464B56F}" type="slidenum">
              <a:rPr lang="en-GB" smtClean="0"/>
              <a:pPr/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939C59-5EDF-435A-A3C1-F84F5464B56F}" type="slidenum">
              <a:rPr lang="en-GB" smtClean="0"/>
              <a:pPr/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939C59-5EDF-435A-A3C1-F84F5464B56F}" type="slidenum">
              <a:rPr lang="en-GB" smtClean="0"/>
              <a:pPr/>
              <a:t>5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939C59-5EDF-435A-A3C1-F84F5464B56F}" type="slidenum">
              <a:rPr lang="en-GB" smtClean="0"/>
              <a:pPr/>
              <a:t>6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939C59-5EDF-435A-A3C1-F84F5464B56F}" type="slidenum">
              <a:rPr lang="en-GB" smtClean="0"/>
              <a:pPr/>
              <a:t>7</a:t>
            </a:fld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22821D7-5060-4934-9BDB-CA0EAAF5295D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939C59-5EDF-435A-A3C1-F84F5464B56F}" type="slidenum">
              <a:rPr lang="en-GB" smtClean="0"/>
              <a:pPr/>
              <a:t>9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0"/>
          <p:cNvSpPr>
            <a:spLocks noChangeShapeType="1"/>
          </p:cNvSpPr>
          <p:nvPr/>
        </p:nvSpPr>
        <p:spPr bwMode="white">
          <a:xfrm>
            <a:off x="12700" y="1341438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GB"/>
          </a:p>
        </p:txBody>
      </p:sp>
      <p:pic>
        <p:nvPicPr>
          <p:cNvPr id="5" name="Picture 16" descr="LeedsUniBlack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10338" y="441325"/>
            <a:ext cx="2274887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Box 5"/>
          <p:cNvSpPr txBox="1">
            <a:spLocks noChangeArrowheads="1"/>
          </p:cNvSpPr>
          <p:nvPr/>
        </p:nvSpPr>
        <p:spPr bwMode="ltGray">
          <a:xfrm>
            <a:off x="271463" y="476250"/>
            <a:ext cx="4876800" cy="73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36000" anchor="b"/>
          <a:lstStyle/>
          <a:p>
            <a:pPr>
              <a:defRPr/>
            </a:pPr>
            <a:r>
              <a:rPr lang="en-GB" sz="2000" b="1"/>
              <a:t>Leeds University Business School</a:t>
            </a:r>
          </a:p>
        </p:txBody>
      </p:sp>
      <p:pic>
        <p:nvPicPr>
          <p:cNvPr id="7" name="Picture 13" descr="band multi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588" y="2366963"/>
            <a:ext cx="9147176" cy="459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2250" y="2463800"/>
            <a:ext cx="5429250" cy="147002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0825" y="6140450"/>
            <a:ext cx="6400800" cy="71755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23025" y="414338"/>
            <a:ext cx="2057400" cy="57118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0825" y="414338"/>
            <a:ext cx="6019800" cy="57118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0825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41825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0825" y="4143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0825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pic>
        <p:nvPicPr>
          <p:cNvPr id="1028" name="Picture 8" descr="powerpoint_footer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-1588" y="5638800"/>
            <a:ext cx="9147176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4" name="Line 10"/>
          <p:cNvSpPr>
            <a:spLocks noChangeShapeType="1"/>
          </p:cNvSpPr>
          <p:nvPr/>
        </p:nvSpPr>
        <p:spPr bwMode="white">
          <a:xfrm>
            <a:off x="12700" y="1341438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GB"/>
          </a:p>
        </p:txBody>
      </p:sp>
      <p:pic>
        <p:nvPicPr>
          <p:cNvPr id="1030" name="Picture 16" descr="LeedsUniBlack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6510338" y="441325"/>
            <a:ext cx="2274887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7" descr="LUBSAMBALOGO.jpg"/>
          <p:cNvPicPr>
            <a:picLocks noChangeAspect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582613" y="6400800"/>
            <a:ext cx="1265237" cy="31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9" descr="Equis_colour.jpg"/>
          <p:cNvPicPr>
            <a:picLocks noChangeAspect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2732088" y="6321425"/>
            <a:ext cx="558800" cy="44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825" y="1340768"/>
            <a:ext cx="8229600" cy="2016224"/>
          </a:xfrm>
        </p:spPr>
        <p:txBody>
          <a:bodyPr/>
          <a:lstStyle/>
          <a:p>
            <a:r>
              <a:rPr lang="en-GB" dirty="0" smtClean="0"/>
              <a:t>The Skills Gap – A View from </a:t>
            </a:r>
            <a:br>
              <a:rPr lang="en-GB" dirty="0" smtClean="0"/>
            </a:br>
            <a:r>
              <a:rPr lang="en-GB" dirty="0" smtClean="0"/>
              <a:t>University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0825" y="4437112"/>
            <a:ext cx="8229600" cy="1689051"/>
          </a:xfrm>
        </p:spPr>
        <p:txBody>
          <a:bodyPr/>
          <a:lstStyle/>
          <a:p>
            <a:pPr>
              <a:buNone/>
            </a:pPr>
            <a:r>
              <a:rPr lang="en-GB" dirty="0" smtClean="0"/>
              <a:t>Alan Murray PhD      Leeds University Business School</a:t>
            </a:r>
          </a:p>
          <a:p>
            <a:pPr>
              <a:buNone/>
            </a:pPr>
            <a:r>
              <a:rPr lang="en-GB" sz="1800" dirty="0" smtClean="0"/>
              <a:t>Presentation at The University of York</a:t>
            </a:r>
          </a:p>
          <a:p>
            <a:pPr>
              <a:buNone/>
            </a:pPr>
            <a:r>
              <a:rPr lang="en-GB" sz="1800" dirty="0" smtClean="0"/>
              <a:t>October 2011</a:t>
            </a:r>
            <a:endParaRPr lang="en-GB" sz="1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825" y="0"/>
            <a:ext cx="8229600" cy="1557338"/>
          </a:xfrm>
        </p:spPr>
        <p:txBody>
          <a:bodyPr/>
          <a:lstStyle/>
          <a:p>
            <a:r>
              <a:rPr lang="en-GB" dirty="0" smtClean="0"/>
              <a:t>Curriculum Development</a:t>
            </a:r>
            <a:br>
              <a:rPr lang="en-GB" dirty="0" smtClean="0"/>
            </a:br>
            <a:r>
              <a:rPr lang="en-GB" dirty="0" smtClean="0"/>
              <a:t>(i.e. impediments to...)</a:t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GB" dirty="0" smtClean="0"/>
          </a:p>
          <a:p>
            <a:r>
              <a:rPr lang="en-GB" dirty="0" smtClean="0"/>
              <a:t>Universities are bureaucratic!</a:t>
            </a:r>
          </a:p>
          <a:p>
            <a:pPr>
              <a:buNone/>
            </a:pPr>
            <a:endParaRPr lang="en-GB" dirty="0" smtClean="0"/>
          </a:p>
          <a:p>
            <a:r>
              <a:rPr lang="en-GB" dirty="0" smtClean="0"/>
              <a:t>Course Directors are conservative!</a:t>
            </a:r>
          </a:p>
          <a:p>
            <a:endParaRPr lang="en-GB" dirty="0" smtClean="0"/>
          </a:p>
          <a:p>
            <a:r>
              <a:rPr lang="en-GB" dirty="0" smtClean="0"/>
              <a:t>Lecturers are busy and reluctant to develop new courses!</a:t>
            </a:r>
          </a:p>
          <a:p>
            <a:endParaRPr lang="en-GB" dirty="0" smtClean="0"/>
          </a:p>
          <a:p>
            <a:r>
              <a:rPr lang="en-GB" dirty="0" smtClean="0"/>
              <a:t>Deans question the business case!</a:t>
            </a:r>
            <a:endParaRPr lang="en-GB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ESRC Seminar Series 2008-10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dirty="0" smtClean="0"/>
              <a:t>‘When Worlds Collide: Contested Paradigms of Corporate Social Responsibility’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dirty="0" smtClean="0"/>
              <a:t>With:</a:t>
            </a:r>
          </a:p>
          <a:p>
            <a:pPr>
              <a:buNone/>
            </a:pPr>
            <a:r>
              <a:rPr lang="en-GB" dirty="0" smtClean="0"/>
              <a:t> </a:t>
            </a:r>
          </a:p>
          <a:p>
            <a:pPr>
              <a:buNone/>
            </a:pPr>
            <a:r>
              <a:rPr lang="en-GB" dirty="0" smtClean="0"/>
              <a:t>Prof Kathryn Haynes  - Newcastle University Business School</a:t>
            </a:r>
          </a:p>
          <a:p>
            <a:pPr>
              <a:buNone/>
            </a:pPr>
            <a:r>
              <a:rPr lang="en-GB" dirty="0" smtClean="0"/>
              <a:t>Prof Paul Palmer – Cass Business School</a:t>
            </a:r>
          </a:p>
          <a:p>
            <a:pPr>
              <a:buNone/>
            </a:pPr>
            <a:r>
              <a:rPr lang="en-GB" dirty="0" smtClean="0"/>
              <a:t>Prof Rob Melville – Cass Business School</a:t>
            </a:r>
          </a:p>
          <a:p>
            <a:pPr>
              <a:buNone/>
            </a:pPr>
            <a:r>
              <a:rPr lang="en-GB" dirty="0" smtClean="0"/>
              <a:t>Dr Richard Spencer - ICAEW</a:t>
            </a:r>
            <a:endParaRPr lang="en-GB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Collaboration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With UN PRiME – working groups </a:t>
            </a:r>
          </a:p>
          <a:p>
            <a:endParaRPr lang="en-GB" dirty="0" smtClean="0"/>
          </a:p>
          <a:p>
            <a:r>
              <a:rPr lang="en-GB" dirty="0" smtClean="0"/>
              <a:t>With ABS, AMBA, EFMD, AACSB</a:t>
            </a:r>
          </a:p>
          <a:p>
            <a:endParaRPr lang="en-GB" dirty="0" smtClean="0"/>
          </a:p>
          <a:p>
            <a:r>
              <a:rPr lang="en-GB" dirty="0" smtClean="0"/>
              <a:t>Developing a new agenda</a:t>
            </a:r>
            <a:endParaRPr lang="en-GB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Collaboration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With The Centre for Low Carbon Futures</a:t>
            </a:r>
          </a:p>
          <a:p>
            <a:endParaRPr lang="en-GB" dirty="0" smtClean="0"/>
          </a:p>
          <a:p>
            <a:r>
              <a:rPr lang="en-GB" dirty="0" smtClean="0"/>
              <a:t>With The Ellen Macarthur Foundation</a:t>
            </a:r>
          </a:p>
          <a:p>
            <a:endParaRPr lang="en-GB" dirty="0" smtClean="0"/>
          </a:p>
          <a:p>
            <a:r>
              <a:rPr lang="en-GB" dirty="0" smtClean="0"/>
              <a:t>CO2Sense; </a:t>
            </a:r>
            <a:r>
              <a:rPr lang="en-GB" dirty="0" err="1" smtClean="0"/>
              <a:t>BiTC</a:t>
            </a:r>
            <a:r>
              <a:rPr lang="en-GB" dirty="0" smtClean="0"/>
              <a:t> </a:t>
            </a:r>
            <a:r>
              <a:rPr lang="en-GB" dirty="0" smtClean="0"/>
              <a:t>…</a:t>
            </a:r>
          </a:p>
          <a:p>
            <a:endParaRPr lang="en-GB" dirty="0" smtClean="0"/>
          </a:p>
          <a:p>
            <a:r>
              <a:rPr lang="en-GB" dirty="0" smtClean="0"/>
              <a:t>With other Business Schools</a:t>
            </a:r>
          </a:p>
          <a:p>
            <a:endParaRPr lang="en-GB" dirty="0" smtClean="0"/>
          </a:p>
          <a:p>
            <a:r>
              <a:rPr lang="en-GB" dirty="0" smtClean="0"/>
              <a:t>To produce new modules – new programmes</a:t>
            </a:r>
            <a:endParaRPr lang="en-GB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Leeds Executive MBA 2012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Based on a central ‘circular economy’ module – with a textbook and teaching materials developed with our partners</a:t>
            </a:r>
          </a:p>
          <a:p>
            <a:endParaRPr lang="en-GB" dirty="0" smtClean="0"/>
          </a:p>
          <a:p>
            <a:r>
              <a:rPr lang="en-GB" dirty="0" smtClean="0"/>
              <a:t>Other modules influenced by technology, enterprise and innovation.</a:t>
            </a:r>
          </a:p>
          <a:p>
            <a:endParaRPr lang="en-GB" dirty="0" smtClean="0"/>
          </a:p>
          <a:p>
            <a:r>
              <a:rPr lang="en-GB" dirty="0" smtClean="0"/>
              <a:t>Used as a ‘working model’ for continuous development and the circular economy module adopted across the world giving a new focus to MBA programmes.</a:t>
            </a:r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Background -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2006 - British academy of Management Special Interest Group in CSR</a:t>
            </a:r>
          </a:p>
          <a:p>
            <a:endParaRPr lang="en-GB" dirty="0" smtClean="0"/>
          </a:p>
          <a:p>
            <a:pPr>
              <a:buNone/>
            </a:pPr>
            <a:endParaRPr lang="en-GB" dirty="0" smtClean="0"/>
          </a:p>
          <a:p>
            <a:r>
              <a:rPr lang="en-GB" dirty="0" smtClean="0"/>
              <a:t>2006 – UN Taskforce on the Principles of Responsible Management Education</a:t>
            </a:r>
          </a:p>
          <a:p>
            <a:endParaRPr lang="en-GB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UNGC Office 2006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‘Corporate social responsibility, sustainability and corporate citizenship are terms that, with different emphasis, all point to the emergence of a new role of business in the global market place. The need for a redefinition of the boundaries of the company in the context of globalization, has already won the battle of ideas’</a:t>
            </a:r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12776"/>
            <a:ext cx="8229600" cy="4785395"/>
          </a:xfrm>
        </p:spPr>
        <p:txBody>
          <a:bodyPr/>
          <a:lstStyle/>
          <a:p>
            <a:pPr lvl="0">
              <a:buNone/>
            </a:pPr>
            <a:r>
              <a:rPr lang="en-US" sz="1800" b="0" dirty="0" smtClean="0"/>
              <a:t>Yet, the reality is that companies embracing the new paradigm often lack the capacities, skills or tools to proceed. Some of the most significant needs can be identified as the following</a:t>
            </a:r>
            <a:r>
              <a:rPr lang="en-US" sz="2000" b="0" dirty="0" smtClean="0"/>
              <a:t>:</a:t>
            </a:r>
          </a:p>
          <a:p>
            <a:pPr lvl="0">
              <a:buNone/>
            </a:pPr>
            <a:endParaRPr lang="en-GB" sz="2000" b="0" dirty="0" smtClean="0"/>
          </a:p>
          <a:p>
            <a:pPr lvl="1">
              <a:buNone/>
            </a:pPr>
            <a:r>
              <a:rPr lang="en-US" sz="1600" dirty="0" smtClean="0"/>
              <a:t>Useful management tools and integrative ways of embedding environmental, social and governance (ESG) concerns and new </a:t>
            </a:r>
            <a:r>
              <a:rPr lang="en-US" sz="1600" dirty="0" err="1" smtClean="0"/>
              <a:t>multistakeholder</a:t>
            </a:r>
            <a:r>
              <a:rPr lang="en-US" sz="1600" dirty="0" smtClean="0"/>
              <a:t> procedures into the daily management of the company</a:t>
            </a:r>
            <a:endParaRPr lang="en-GB" sz="1600" dirty="0" smtClean="0"/>
          </a:p>
          <a:p>
            <a:pPr>
              <a:buNone/>
            </a:pPr>
            <a:r>
              <a:rPr lang="en-US" sz="1600" dirty="0" smtClean="0"/>
              <a:t> </a:t>
            </a:r>
            <a:endParaRPr lang="en-GB" sz="1600" dirty="0" smtClean="0"/>
          </a:p>
          <a:p>
            <a:pPr lvl="1">
              <a:buNone/>
            </a:pPr>
            <a:r>
              <a:rPr lang="en-US" sz="1600" dirty="0" smtClean="0"/>
              <a:t>Best practices case stories – both in terms of the internalization of values by companies and in terms of collective actions by responsible business in the community </a:t>
            </a:r>
            <a:endParaRPr lang="en-GB" sz="1600" dirty="0" smtClean="0"/>
          </a:p>
          <a:p>
            <a:pPr>
              <a:buNone/>
            </a:pPr>
            <a:r>
              <a:rPr lang="en-US" sz="1600" dirty="0" smtClean="0"/>
              <a:t> </a:t>
            </a:r>
            <a:endParaRPr lang="en-GB" sz="1600" dirty="0" smtClean="0"/>
          </a:p>
          <a:p>
            <a:pPr lvl="1">
              <a:buNone/>
            </a:pPr>
            <a:r>
              <a:rPr lang="en-US" sz="1600" dirty="0" smtClean="0"/>
              <a:t>New reporting procedures</a:t>
            </a:r>
          </a:p>
          <a:p>
            <a:pPr lvl="1">
              <a:buNone/>
            </a:pPr>
            <a:endParaRPr lang="en-US" sz="1600" dirty="0" smtClean="0"/>
          </a:p>
          <a:p>
            <a:pPr lvl="1">
              <a:buNone/>
            </a:pPr>
            <a:r>
              <a:rPr lang="en-US" sz="1600" dirty="0" smtClean="0"/>
              <a:t>Recruitment of professionals prepared to deal with the new challenging environment of business</a:t>
            </a:r>
            <a:endParaRPr lang="en-GB" sz="1600" dirty="0" smtClean="0"/>
          </a:p>
          <a:p>
            <a:pPr lvl="1"/>
            <a:endParaRPr lang="en-GB" sz="1600" dirty="0" smtClean="0"/>
          </a:p>
          <a:p>
            <a:r>
              <a:rPr lang="en-US" sz="1600" dirty="0" smtClean="0"/>
              <a:t> </a:t>
            </a:r>
            <a:endParaRPr lang="en-GB" sz="1600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Responsible corporate citizenship is, above all, a learning process that entails a whole new set of management approaches, tools, capacities and skills. </a:t>
            </a:r>
          </a:p>
          <a:p>
            <a:r>
              <a:rPr lang="en-US" dirty="0" smtClean="0"/>
              <a:t>Academic institutions are in a strong position to play a leadership role in advancing this new agenda within the corporate community. Five areas for potential engagement stand out:</a:t>
            </a:r>
            <a:endParaRPr lang="en-GB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   ‘1.	Business education: the academic sector can play a strategic role as change agents, educating the managers of today and tomorrow, incorporating the values of responsible corporate citizenship into their education activities’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3" indent="0">
              <a:buNone/>
            </a:pPr>
            <a:r>
              <a:rPr lang="en-US" dirty="0" smtClean="0"/>
              <a:t>1.	The development of a) new teaching materials, b) case studies, c) technical tools, d) capacities, and e) skills for future responsible leaders is crucial for both the long-term mainstreaming of global corporate citizenship in business, as well as for the advancement of responsible business education. </a:t>
            </a:r>
            <a:endParaRPr lang="en-GB" dirty="0" smtClean="0"/>
          </a:p>
          <a:p>
            <a:pPr>
              <a:buNone/>
            </a:pPr>
            <a:r>
              <a:rPr lang="en-US" sz="1800" b="0" dirty="0" smtClean="0"/>
              <a:t> </a:t>
            </a:r>
            <a:endParaRPr lang="en-GB" sz="1800" b="0" dirty="0" smtClean="0"/>
          </a:p>
          <a:p>
            <a:pPr marL="0" lvl="3" indent="0">
              <a:buNone/>
            </a:pPr>
            <a:r>
              <a:rPr lang="en-US" dirty="0" smtClean="0"/>
              <a:t>2.	The academic sector can train professionals to act as generators of sustainable value both for business and society, willing to endeavor for an inclusive and sustainable global economy. </a:t>
            </a:r>
            <a:endParaRPr lang="en-GB" dirty="0" smtClean="0"/>
          </a:p>
          <a:p>
            <a:pPr>
              <a:buNone/>
            </a:pPr>
            <a:r>
              <a:rPr lang="en-US" sz="1800" b="0" dirty="0" smtClean="0"/>
              <a:t> </a:t>
            </a:r>
            <a:endParaRPr lang="en-GB" sz="1800" b="0" dirty="0" smtClean="0"/>
          </a:p>
          <a:p>
            <a:pPr marL="0" indent="0">
              <a:buNone/>
            </a:pPr>
            <a:r>
              <a:rPr lang="en-US" sz="1800" b="0" dirty="0" smtClean="0"/>
              <a:t>3.	The sector could strive to embed curricula and educational disciplines in universal values of global corporate citizenship: from marketing to financial analysis, from operations to business strategies, from accounting to international analysis, or from microeconomics to legal studies</a:t>
            </a:r>
            <a:endParaRPr lang="en-GB" sz="1800" b="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dirty="0" smtClean="0"/>
              <a:t>They go on to outline the other strengths - 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dirty="0" smtClean="0"/>
              <a:t>2.		Research</a:t>
            </a:r>
          </a:p>
          <a:p>
            <a:pPr>
              <a:buNone/>
            </a:pPr>
            <a:r>
              <a:rPr lang="en-GB" dirty="0" smtClean="0"/>
              <a:t>3.		Dissemination</a:t>
            </a:r>
          </a:p>
          <a:p>
            <a:pPr>
              <a:buNone/>
            </a:pPr>
            <a:r>
              <a:rPr lang="en-GB" dirty="0" smtClean="0"/>
              <a:t>4.		Technical Support</a:t>
            </a:r>
          </a:p>
          <a:p>
            <a:pPr>
              <a:buNone/>
            </a:pPr>
            <a:r>
              <a:rPr lang="en-GB" dirty="0" smtClean="0"/>
              <a:t>5.		Lending capacity</a:t>
            </a:r>
            <a:endParaRPr lang="en-GB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IMPLICATIONS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Re-examination of the curriculum at all levels – especially at MBA level</a:t>
            </a:r>
          </a:p>
          <a:p>
            <a:endParaRPr lang="en-GB" dirty="0" smtClean="0"/>
          </a:p>
          <a:p>
            <a:r>
              <a:rPr lang="en-GB" dirty="0" smtClean="0"/>
              <a:t>New approaches to teaching and research</a:t>
            </a:r>
          </a:p>
          <a:p>
            <a:endParaRPr lang="en-GB" dirty="0" smtClean="0"/>
          </a:p>
          <a:p>
            <a:r>
              <a:rPr lang="en-GB" dirty="0" smtClean="0"/>
              <a:t>Attitudes of the accreditation bodies (AMBA, EFMD, AACSB)</a:t>
            </a:r>
            <a:endParaRPr lang="en-GB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New Template White Final">
  <a:themeElements>
    <a:clrScheme name="New Template White Fina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New Template White Fin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ew Template White Fin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w Template White Final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w Template White Final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w Template White Final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w Template White Final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w Template White Final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w Template White Final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w Template White Final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w Template White Final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w Template White Final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w Template White Final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w Template White Final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2213</TotalTime>
  <Words>472</Words>
  <Application>Microsoft Office PowerPoint</Application>
  <PresentationFormat>On-screen Show (4:3)</PresentationFormat>
  <Paragraphs>96</Paragraphs>
  <Slides>14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New Template White Final</vt:lpstr>
      <vt:lpstr>The Skills Gap – A View from  University</vt:lpstr>
      <vt:lpstr>Background -</vt:lpstr>
      <vt:lpstr>UNGC Office 2006</vt:lpstr>
      <vt:lpstr>Slide 4</vt:lpstr>
      <vt:lpstr>Slide 5</vt:lpstr>
      <vt:lpstr>Slide 6</vt:lpstr>
      <vt:lpstr>Slide 7</vt:lpstr>
      <vt:lpstr>Slide 8</vt:lpstr>
      <vt:lpstr>IMPLICATIONS</vt:lpstr>
      <vt:lpstr>Curriculum Development (i.e. impediments to...) </vt:lpstr>
      <vt:lpstr>ESRC Seminar Series 2008-10</vt:lpstr>
      <vt:lpstr>Collaboration</vt:lpstr>
      <vt:lpstr>Collaboration</vt:lpstr>
      <vt:lpstr>The Leeds Executive MBA 2012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Alan Murray PhD        University of Sheffield</dc:title>
  <dc:creator>Windows User</dc:creator>
  <cp:lastModifiedBy>Windows User</cp:lastModifiedBy>
  <cp:revision>28</cp:revision>
  <dcterms:created xsi:type="dcterms:W3CDTF">2010-05-15T07:02:02Z</dcterms:created>
  <dcterms:modified xsi:type="dcterms:W3CDTF">2011-10-06T08:10:34Z</dcterms:modified>
</cp:coreProperties>
</file>